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1"/>
  </p:handoutMasterIdLst>
  <p:sldIdLst>
    <p:sldId id="256" r:id="rId2"/>
    <p:sldId id="257" r:id="rId3"/>
    <p:sldId id="271" r:id="rId4"/>
    <p:sldId id="270" r:id="rId5"/>
    <p:sldId id="258" r:id="rId6"/>
    <p:sldId id="259" r:id="rId7"/>
    <p:sldId id="262" r:id="rId8"/>
    <p:sldId id="260" r:id="rId9"/>
    <p:sldId id="261" r:id="rId10"/>
    <p:sldId id="263" r:id="rId11"/>
    <p:sldId id="265" r:id="rId12"/>
    <p:sldId id="264" r:id="rId13"/>
    <p:sldId id="266" r:id="rId14"/>
    <p:sldId id="267" r:id="rId15"/>
    <p:sldId id="268" r:id="rId16"/>
    <p:sldId id="269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7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40CF1-AEB1-4D69-B4EA-358F4B5F0A45}" type="datetimeFigureOut">
              <a:rPr lang="it-IT" smtClean="0"/>
              <a:t>14/01/2014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9329A9-6F24-4470-A495-36CD9B12E7D2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1188-DC00-44D3-B8B4-DE6861CC3293}" type="datetimeFigureOut">
              <a:rPr lang="it-IT" smtClean="0"/>
              <a:pPr/>
              <a:t>14/01/2014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A4C0-7B66-4542-941E-C819E9D665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1188-DC00-44D3-B8B4-DE6861CC3293}" type="datetimeFigureOut">
              <a:rPr lang="it-IT" smtClean="0"/>
              <a:pPr/>
              <a:t>14/01/2014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A4C0-7B66-4542-941E-C819E9D665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1188-DC00-44D3-B8B4-DE6861CC3293}" type="datetimeFigureOut">
              <a:rPr lang="it-IT" smtClean="0"/>
              <a:pPr/>
              <a:t>14/01/2014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A4C0-7B66-4542-941E-C819E9D665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1188-DC00-44D3-B8B4-DE6861CC3293}" type="datetimeFigureOut">
              <a:rPr lang="it-IT" smtClean="0"/>
              <a:pPr/>
              <a:t>14/01/2014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A4C0-7B66-4542-941E-C819E9D665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1188-DC00-44D3-B8B4-DE6861CC3293}" type="datetimeFigureOut">
              <a:rPr lang="it-IT" smtClean="0"/>
              <a:pPr/>
              <a:t>14/01/2014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A4C0-7B66-4542-941E-C819E9D665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1188-DC00-44D3-B8B4-DE6861CC3293}" type="datetimeFigureOut">
              <a:rPr lang="it-IT" smtClean="0"/>
              <a:pPr/>
              <a:t>14/01/2014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A4C0-7B66-4542-941E-C819E9D665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1188-DC00-44D3-B8B4-DE6861CC3293}" type="datetimeFigureOut">
              <a:rPr lang="it-IT" smtClean="0"/>
              <a:pPr/>
              <a:t>14/01/2014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A4C0-7B66-4542-941E-C819E9D665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1188-DC00-44D3-B8B4-DE6861CC3293}" type="datetimeFigureOut">
              <a:rPr lang="it-IT" smtClean="0"/>
              <a:pPr/>
              <a:t>14/01/2014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A4C0-7B66-4542-941E-C819E9D665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1188-DC00-44D3-B8B4-DE6861CC3293}" type="datetimeFigureOut">
              <a:rPr lang="it-IT" smtClean="0"/>
              <a:pPr/>
              <a:t>14/01/2014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A4C0-7B66-4542-941E-C819E9D665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1188-DC00-44D3-B8B4-DE6861CC3293}" type="datetimeFigureOut">
              <a:rPr lang="it-IT" smtClean="0"/>
              <a:pPr/>
              <a:t>14/01/2014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A4C0-7B66-4542-941E-C819E9D665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1188-DC00-44D3-B8B4-DE6861CC3293}" type="datetimeFigureOut">
              <a:rPr lang="it-IT" smtClean="0"/>
              <a:pPr/>
              <a:t>14/01/2014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A4C0-7B66-4542-941E-C819E9D665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71188-DC00-44D3-B8B4-DE6861CC3293}" type="datetimeFigureOut">
              <a:rPr lang="it-IT" smtClean="0"/>
              <a:pPr/>
              <a:t>14/01/2014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8A4C0-7B66-4542-941E-C819E9D665D4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1944215"/>
          </a:xfrm>
        </p:spPr>
        <p:txBody>
          <a:bodyPr/>
          <a:lstStyle/>
          <a:p>
            <a:r>
              <a:rPr lang="it-IT" dirty="0" smtClean="0"/>
              <a:t>Il paesaggio montano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.</a:t>
            </a:r>
          </a:p>
          <a:p>
            <a:endParaRPr lang="it-IT" dirty="0"/>
          </a:p>
        </p:txBody>
      </p:sp>
      <p:pic>
        <p:nvPicPr>
          <p:cNvPr id="4" name="Immagine 3" descr="montagna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2492896"/>
            <a:ext cx="5301622" cy="352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montagne italiane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dirty="0" smtClean="0"/>
              <a:t>La Penisola Italiana è coperta per più di 2/3 da montagne e colline. Le montagne appartengono alle catene delle </a:t>
            </a:r>
            <a:r>
              <a:rPr lang="it-IT" b="1" dirty="0" smtClean="0"/>
              <a:t>Alpi</a:t>
            </a:r>
            <a:r>
              <a:rPr lang="it-IT" dirty="0" smtClean="0"/>
              <a:t> e degli</a:t>
            </a:r>
            <a:r>
              <a:rPr lang="it-IT" b="1" dirty="0" smtClean="0"/>
              <a:t> Appennini.</a:t>
            </a:r>
            <a:endParaRPr lang="it-IT" dirty="0" smtClean="0"/>
          </a:p>
          <a:p>
            <a:r>
              <a:rPr lang="it-IT" dirty="0" smtClean="0"/>
              <a:t>Le </a:t>
            </a:r>
            <a:r>
              <a:rPr lang="it-IT" b="1" dirty="0" smtClean="0"/>
              <a:t>Alpi</a:t>
            </a:r>
            <a:r>
              <a:rPr lang="it-IT" dirty="0" smtClean="0"/>
              <a:t> chiudono a nord la penisola formando un arco di 1.200 km nel versante esterno e 750 km in quello interno. Le vette più elevate si trovano ad ovest.</a:t>
            </a:r>
          </a:p>
          <a:p>
            <a:r>
              <a:rPr lang="it-IT" dirty="0" smtClean="0"/>
              <a:t>Le Alpi vengono divise in tre settori: Occidentali, Centrali e Orientali</a:t>
            </a:r>
          </a:p>
          <a:p>
            <a:r>
              <a:rPr lang="it-IT" dirty="0" smtClean="0"/>
              <a:t>Tra le Alpi e la pianura si estendono rilievi di minore altitudine chiamati Prealpi (Lombarde, Venete, </a:t>
            </a:r>
            <a:r>
              <a:rPr lang="it-IT" dirty="0" err="1" smtClean="0"/>
              <a:t>Carniche</a:t>
            </a:r>
            <a:r>
              <a:rPr lang="it-IT" dirty="0" smtClean="0"/>
              <a:t> e </a:t>
            </a:r>
            <a:r>
              <a:rPr lang="it-IT" dirty="0" err="1" smtClean="0"/>
              <a:t>Giulie</a:t>
            </a:r>
            <a:r>
              <a:rPr lang="it-IT" dirty="0" smtClean="0"/>
              <a:t>). I Monti </a:t>
            </a:r>
            <a:r>
              <a:rPr lang="it-IT" dirty="0" err="1" smtClean="0"/>
              <a:t>Lessini</a:t>
            </a:r>
            <a:r>
              <a:rPr lang="it-IT" dirty="0" smtClean="0"/>
              <a:t> appartengono alle Prealpi Venete.</a:t>
            </a:r>
            <a:endParaRPr lang="it-IT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Ma Con Gran Pena Le </a:t>
            </a:r>
            <a:r>
              <a:rPr lang="it-IT" dirty="0" smtClean="0"/>
              <a:t>Reti Cala </a:t>
            </a:r>
            <a:r>
              <a:rPr lang="it-IT" dirty="0" err="1" smtClean="0"/>
              <a:t>Giu</a:t>
            </a:r>
            <a:endParaRPr lang="it-IT" dirty="0"/>
          </a:p>
        </p:txBody>
      </p:sp>
      <p:pic>
        <p:nvPicPr>
          <p:cNvPr id="4" name="Segnaposto contenuto 3" descr="img1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8833" t="12165" r="4342" b="14278"/>
          <a:stretch>
            <a:fillRect/>
          </a:stretch>
        </p:blipFill>
        <p:spPr>
          <a:xfrm rot="16200000">
            <a:off x="2332609" y="-164257"/>
            <a:ext cx="4405903" cy="784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Profilo altimetrico delle Alpi</a:t>
            </a:r>
            <a:endParaRPr lang="it-IT" dirty="0"/>
          </a:p>
        </p:txBody>
      </p:sp>
      <p:pic>
        <p:nvPicPr>
          <p:cNvPr id="4" name="Segnaposto contenuto 3" descr="img1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8693" t="40454" r="8467"/>
          <a:stretch>
            <a:fillRect/>
          </a:stretch>
        </p:blipFill>
        <p:spPr>
          <a:xfrm rot="5400000">
            <a:off x="3298179" y="-121715"/>
            <a:ext cx="2726906" cy="6804000"/>
          </a:xfrm>
        </p:spPr>
      </p:pic>
      <p:sp>
        <p:nvSpPr>
          <p:cNvPr id="5" name="CasellaDiTesto 4"/>
          <p:cNvSpPr txBox="1"/>
          <p:nvPr/>
        </p:nvSpPr>
        <p:spPr>
          <a:xfrm>
            <a:off x="2699792" y="537321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Bradley Hand ITC" pitchFamily="66" charset="0"/>
              </a:rPr>
              <a:t>Ma Con Gran Pena Le Reca </a:t>
            </a:r>
            <a:r>
              <a:rPr lang="it-IT" b="1" dirty="0" err="1" smtClean="0">
                <a:latin typeface="Bradley Hand ITC" pitchFamily="66" charset="0"/>
              </a:rPr>
              <a:t>Giu</a:t>
            </a:r>
            <a:endParaRPr lang="it-IT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Gli Appennini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 smtClean="0"/>
              <a:t>Si estendono lungo tutta la penisola italiana fino alla Sicilia, per circa 1200 km.</a:t>
            </a:r>
          </a:p>
          <a:p>
            <a:r>
              <a:rPr lang="it-IT" dirty="0" smtClean="0"/>
              <a:t>Non costituiscono un’unica catena ma una successione  di massicci, rilievi e piccole catene.</a:t>
            </a:r>
          </a:p>
          <a:p>
            <a:r>
              <a:rPr lang="it-IT" dirty="0" smtClean="0"/>
              <a:t>Hanno altitudini inferiori alle Alpi (</a:t>
            </a:r>
            <a:r>
              <a:rPr lang="it-IT" dirty="0" err="1" smtClean="0"/>
              <a:t>max</a:t>
            </a:r>
            <a:r>
              <a:rPr lang="it-IT" dirty="0" smtClean="0"/>
              <a:t> Gran Sasso).</a:t>
            </a:r>
          </a:p>
          <a:p>
            <a:r>
              <a:rPr lang="it-IT" dirty="0" smtClean="0"/>
              <a:t>Si suddividono in tre parti: Settentrionale (Ligure, Tosco-Emiliano), Centrale (Umbro-Marchigiano e Abruzzese), Meridionale (Campano, Lucano e Calabro e Siculo).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Profilo altimetrico degli Appennini</a:t>
            </a:r>
            <a:endParaRPr lang="it-IT" dirty="0"/>
          </a:p>
        </p:txBody>
      </p:sp>
      <p:pic>
        <p:nvPicPr>
          <p:cNvPr id="4" name="Segnaposto contenuto 3" descr="img1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8693" t="7043" r="1899" b="19771"/>
          <a:stretch>
            <a:fillRect/>
          </a:stretch>
        </p:blipFill>
        <p:spPr>
          <a:xfrm rot="5400000">
            <a:off x="2874874" y="229583"/>
            <a:ext cx="2817389" cy="720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LE COLLINE </a:t>
            </a:r>
            <a:r>
              <a:rPr lang="it-IT" sz="1800" dirty="0" smtClean="0"/>
              <a:t>(sotto nella foto, colline toscane)</a:t>
            </a:r>
            <a:endParaRPr lang="it-IT" sz="1800" dirty="0"/>
          </a:p>
        </p:txBody>
      </p:sp>
      <p:pic>
        <p:nvPicPr>
          <p:cNvPr id="7" name="Segnaposto contenuto 6" descr="colline_ooscan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628800"/>
            <a:ext cx="7128792" cy="46085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LE COLLINE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smtClean="0"/>
              <a:t>La collina è un rilievo meno elevato della montagna. </a:t>
            </a:r>
          </a:p>
          <a:p>
            <a:r>
              <a:rPr lang="it-IT" dirty="0" smtClean="0"/>
              <a:t>La distinzione tra montagna e collina non è netta e può essere soggetta a diverse definizioni. Tuttavia la concezione più diffusa è che i territori possano essere considerati collinari a partire dai 200 metri fino a giungere ai 600 metri sul livello del mare.</a:t>
            </a:r>
          </a:p>
          <a:p>
            <a:r>
              <a:rPr lang="it-IT" dirty="0" smtClean="0"/>
              <a:t>La collina può avere forme dolci e arrotondate, con copertura di vegetazione, ma anche un aspetto scosceso e brullo.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Le colline in Italia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Le colline rappresentano oltre il 40% del territorio italiano.</a:t>
            </a:r>
          </a:p>
          <a:p>
            <a:r>
              <a:rPr lang="it-IT" dirty="0" smtClean="0"/>
              <a:t>Sono presenti in tutta la penisola, in modo particolare nelle regioni centrali (Toscana, Umbria, Marche)</a:t>
            </a:r>
          </a:p>
          <a:p>
            <a:r>
              <a:rPr lang="it-IT" dirty="0" smtClean="0"/>
              <a:t>Esistono :</a:t>
            </a:r>
          </a:p>
          <a:p>
            <a:r>
              <a:rPr lang="it-IT" dirty="0" smtClean="0"/>
              <a:t>colline moreniche (regioni alpine)</a:t>
            </a:r>
          </a:p>
          <a:p>
            <a:r>
              <a:rPr lang="it-IT" dirty="0" smtClean="0"/>
              <a:t>Colline formate da antichi depositi vulcanici (Lazio)</a:t>
            </a:r>
          </a:p>
          <a:p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Le colline in Europa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it-IT" dirty="0" smtClean="0"/>
              <a:t>Nel Bassopiano Sarmatico troviamo sistemi collinari altri poche centinaia di metri:</a:t>
            </a:r>
          </a:p>
          <a:p>
            <a:r>
              <a:rPr lang="it-IT" dirty="0" smtClean="0"/>
              <a:t> </a:t>
            </a:r>
            <a:r>
              <a:rPr lang="it-IT" b="1" dirty="0" smtClean="0">
                <a:solidFill>
                  <a:srgbClr val="FF0000"/>
                </a:solidFill>
              </a:rPr>
              <a:t>Alture del Volga, </a:t>
            </a:r>
            <a:r>
              <a:rPr lang="it-IT" b="1" dirty="0" err="1" smtClean="0">
                <a:solidFill>
                  <a:srgbClr val="FF0000"/>
                </a:solidFill>
              </a:rPr>
              <a:t>Valdaj</a:t>
            </a:r>
            <a:r>
              <a:rPr lang="it-IT" b="1" dirty="0" smtClean="0">
                <a:solidFill>
                  <a:srgbClr val="FF0000"/>
                </a:solidFill>
              </a:rPr>
              <a:t>, Rialto Centrale Russo</a:t>
            </a:r>
            <a:r>
              <a:rPr lang="it-IT" dirty="0" smtClean="0"/>
              <a:t>.</a:t>
            </a:r>
          </a:p>
          <a:p>
            <a:r>
              <a:rPr lang="it-IT" dirty="0" smtClean="0"/>
              <a:t>La disposizione e la forma di questa regione sono il risultato della lunghissima azione delle forze esogene.</a:t>
            </a:r>
          </a:p>
          <a:p>
            <a:r>
              <a:rPr lang="it-IT" dirty="0" smtClean="0"/>
              <a:t>Numerosi altri sistemi collinari si trovano in tutto il continente </a:t>
            </a:r>
            <a:r>
              <a:rPr lang="it-IT" b="1" dirty="0" smtClean="0">
                <a:solidFill>
                  <a:srgbClr val="FF0000"/>
                </a:solidFill>
              </a:rPr>
              <a:t>dalle Isole Britanniche alla Penisola Italiana, dalla Francia fino agli Urali</a:t>
            </a:r>
            <a:r>
              <a:rPr lang="it-IT" dirty="0" smtClean="0"/>
              <a:t>.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/>
          </a:p>
          <a:p>
            <a:pPr>
              <a:buNone/>
            </a:pPr>
            <a:r>
              <a:rPr lang="it-IT" dirty="0" smtClean="0"/>
              <a:t>luzziandstudents1.wikispaces.com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dirty="0" smtClean="0"/>
              <a:t>Clicca su PAGES AND FILES</a:t>
            </a:r>
            <a:endParaRPr lang="it-IT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Cos’è una montagna?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it-IT" dirty="0" smtClean="0"/>
              <a:t>La </a:t>
            </a:r>
            <a:r>
              <a:rPr lang="it-IT" b="1" dirty="0" smtClean="0"/>
              <a:t>montagna</a:t>
            </a:r>
            <a:r>
              <a:rPr lang="it-IT" dirty="0" smtClean="0"/>
              <a:t> o </a:t>
            </a:r>
            <a:r>
              <a:rPr lang="it-IT" b="1" dirty="0" smtClean="0"/>
              <a:t>rilievo</a:t>
            </a:r>
            <a:r>
              <a:rPr lang="it-IT" dirty="0" smtClean="0"/>
              <a:t> è una parte della superficie terrestre che si eleva al di sopra di un fondovalle o di una pianura con un dislivello di almeno 500 metri rispetto al livello del mare.</a:t>
            </a:r>
          </a:p>
          <a:p>
            <a:pPr algn="just"/>
            <a:r>
              <a:rPr lang="it-IT" dirty="0" smtClean="0"/>
              <a:t>Una serie di rilievi ravvicinati costituisce una </a:t>
            </a:r>
            <a:r>
              <a:rPr lang="it-IT" b="1" dirty="0" smtClean="0"/>
              <a:t>catena montuosa (es. Alpi)</a:t>
            </a:r>
          </a:p>
          <a:p>
            <a:pPr algn="just"/>
            <a:r>
              <a:rPr lang="it-IT" dirty="0" smtClean="0"/>
              <a:t>Quando le montagne formano un unico gruppo compatto, prendono il nome di massiccio montuoso </a:t>
            </a:r>
            <a:r>
              <a:rPr lang="it-IT" b="1" dirty="0" smtClean="0"/>
              <a:t>(es.  </a:t>
            </a:r>
            <a:r>
              <a:rPr lang="it-IT" b="1" dirty="0" err="1" smtClean="0"/>
              <a:t>M.te</a:t>
            </a:r>
            <a:r>
              <a:rPr lang="it-IT" b="1" dirty="0" smtClean="0"/>
              <a:t> Bianco).</a:t>
            </a:r>
          </a:p>
          <a:p>
            <a:pPr algn="just"/>
            <a:r>
              <a:rPr lang="it-IT" dirty="0" smtClean="0"/>
              <a:t>Un rilievo la cui parte più elevata si presenta largamente pianeggiante viene detto </a:t>
            </a:r>
            <a:r>
              <a:rPr lang="it-IT" b="1" dirty="0" smtClean="0"/>
              <a:t>altopiano (es. Asiago).</a:t>
            </a:r>
            <a:endParaRPr lang="it-IT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LE CATENE MONTUOSE</a:t>
            </a:r>
            <a:endParaRPr lang="it-IT" dirty="0"/>
          </a:p>
        </p:txBody>
      </p:sp>
      <p:pic>
        <p:nvPicPr>
          <p:cNvPr id="7" name="Segnaposto contenuto 6" descr="CATENA_ALPI_PENNINE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700808"/>
            <a:ext cx="7848872" cy="33123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MASSICCIO DEL GRAN SASSO</a:t>
            </a:r>
            <a:endParaRPr lang="it-IT" dirty="0"/>
          </a:p>
        </p:txBody>
      </p:sp>
      <p:pic>
        <p:nvPicPr>
          <p:cNvPr id="7" name="Segnaposto contenuto 6" descr="MASSICCIO_GRAN_SASSO3Thumbnail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340768"/>
            <a:ext cx="5832648" cy="42484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Elementi che costituiscono la montagna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b="1" dirty="0" smtClean="0"/>
              <a:t>Valico o passo</a:t>
            </a:r>
            <a:r>
              <a:rPr lang="it-IT" dirty="0" smtClean="0"/>
              <a:t>: punto della montagna che permette di passare facilmente da un versante all’altro (simbolo ][).</a:t>
            </a:r>
          </a:p>
          <a:p>
            <a:r>
              <a:rPr lang="it-IT" b="1" dirty="0" smtClean="0"/>
              <a:t>Versante o fianco</a:t>
            </a:r>
            <a:r>
              <a:rPr lang="it-IT" dirty="0" smtClean="0"/>
              <a:t>: ciascuno dei due pendii che si estendono dalla vetta alla base della montagna.</a:t>
            </a:r>
          </a:p>
          <a:p>
            <a:r>
              <a:rPr lang="it-IT" b="1" dirty="0" smtClean="0"/>
              <a:t>Vetta o cima</a:t>
            </a:r>
            <a:r>
              <a:rPr lang="it-IT" dirty="0" smtClean="0"/>
              <a:t>: il punto più elevato di una montagna (simbolo ∆).</a:t>
            </a:r>
          </a:p>
          <a:p>
            <a:r>
              <a:rPr lang="it-IT" b="1" dirty="0" smtClean="0"/>
              <a:t>Crinale</a:t>
            </a:r>
            <a:r>
              <a:rPr lang="it-IT" dirty="0" smtClean="0"/>
              <a:t>: linea immaginaria che passa tra i punti più alti del rilievo e separa i due versanti.</a:t>
            </a:r>
          </a:p>
          <a:p>
            <a:r>
              <a:rPr lang="it-IT" b="1" dirty="0" smtClean="0"/>
              <a:t>Valle</a:t>
            </a:r>
            <a:r>
              <a:rPr lang="it-IT" dirty="0" smtClean="0"/>
              <a:t>: area racchiusa tra due versanti montuosi; la parte più bassa viene detta </a:t>
            </a:r>
            <a:r>
              <a:rPr lang="it-IT" b="1" dirty="0" smtClean="0"/>
              <a:t>fondovalle.</a:t>
            </a:r>
          </a:p>
          <a:p>
            <a:pPr>
              <a:buNone/>
            </a:pPr>
            <a:endParaRPr lang="it-IT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Crinale</a:t>
            </a:r>
            <a:endParaRPr lang="it-IT" dirty="0"/>
          </a:p>
        </p:txBody>
      </p:sp>
      <p:pic>
        <p:nvPicPr>
          <p:cNvPr id="7" name="Segnaposto contenuto 6" descr="crinal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39952" y="3789040"/>
            <a:ext cx="5144849" cy="2268000"/>
          </a:xfrm>
        </p:spPr>
      </p:pic>
      <p:pic>
        <p:nvPicPr>
          <p:cNvPr id="8" name="Immagine 7" descr="crinale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412776"/>
            <a:ext cx="4343604" cy="2880000"/>
          </a:xfrm>
          <a:prstGeom prst="rect">
            <a:avLst/>
          </a:prstGeom>
        </p:spPr>
      </p:pic>
      <p:cxnSp>
        <p:nvCxnSpPr>
          <p:cNvPr id="10" name="Connettore 1 9"/>
          <p:cNvCxnSpPr/>
          <p:nvPr/>
        </p:nvCxnSpPr>
        <p:spPr>
          <a:xfrm flipH="1">
            <a:off x="2915816" y="1124744"/>
            <a:ext cx="1512168" cy="1800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4932040" y="1124744"/>
            <a:ext cx="1656184" cy="41764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Orogenesi europea</a:t>
            </a:r>
            <a:endParaRPr lang="it-IT" dirty="0"/>
          </a:p>
        </p:txBody>
      </p:sp>
      <p:pic>
        <p:nvPicPr>
          <p:cNvPr id="6" name="Segnaposto contenuto 5" descr="img1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4406" t="36797" r="7368" b="14423"/>
          <a:stretch>
            <a:fillRect/>
          </a:stretch>
        </p:blipFill>
        <p:spPr>
          <a:xfrm rot="5400000">
            <a:off x="2381068" y="1299452"/>
            <a:ext cx="4309304" cy="496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Montagne più antiche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it-IT" sz="3400" dirty="0" smtClean="0"/>
              <a:t>Sono quelle formatesi durante l’orogenesi caledoniana ed ercinica; interessano la parte settentrionale e centrale dell’Europa.</a:t>
            </a:r>
          </a:p>
          <a:p>
            <a:r>
              <a:rPr lang="it-IT" sz="3400" dirty="0" smtClean="0"/>
              <a:t>Alpi Scandinave; Monti Grampiani, Pennini e Cambrici nelle Isole Britanniche (Orogenesi Caledoniana 600-250 milioni di anni fa)</a:t>
            </a:r>
          </a:p>
          <a:p>
            <a:r>
              <a:rPr lang="it-IT" sz="3400" dirty="0" smtClean="0"/>
              <a:t>Monti Cantabrici, Sistema Centrale, Sierra Morena (Penisola Iberica); Massiccio Centrale e Armoricano, Catena dei </a:t>
            </a:r>
            <a:r>
              <a:rPr lang="it-IT" sz="3400" dirty="0" err="1" smtClean="0"/>
              <a:t>Vosgi</a:t>
            </a:r>
            <a:r>
              <a:rPr lang="it-IT" sz="3400" dirty="0" smtClean="0"/>
              <a:t> e del Giura, Ardenne, Selva Nera, Massiccio Renano, Selva Boema, </a:t>
            </a:r>
            <a:r>
              <a:rPr lang="it-IT" sz="3400" dirty="0" err="1" smtClean="0"/>
              <a:t>Sudeti</a:t>
            </a:r>
            <a:r>
              <a:rPr lang="it-IT" sz="3400" dirty="0" smtClean="0"/>
              <a:t>, Monti Metalliferi</a:t>
            </a:r>
            <a:r>
              <a:rPr lang="it-IT" sz="3400" dirty="0"/>
              <a:t> </a:t>
            </a:r>
            <a:r>
              <a:rPr lang="it-IT" sz="3400" dirty="0" smtClean="0"/>
              <a:t>(Regione Franco-Germanica); Urali (Orogenesi Ercinica 260-200 milioni di anni fa).</a:t>
            </a:r>
          </a:p>
          <a:p>
            <a:r>
              <a:rPr lang="it-IT" sz="3400" dirty="0" smtClean="0"/>
              <a:t>Queste montagne  non superano quasi mai i 2.000 metri di altitudine le loro cime sono arrotondate a causa dell’erosione.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Montagne più giovani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smtClean="0"/>
              <a:t>Sono quelle nate dall’Orogenesi Alpina (70-1,8 milioni di anni fa). Si concentrano nell’Europa meridionale e formano una sorta di semicerchio intorno al Mar Mediterraneo:</a:t>
            </a:r>
          </a:p>
          <a:p>
            <a:pPr>
              <a:buNone/>
            </a:pPr>
            <a:r>
              <a:rPr lang="it-IT" dirty="0" smtClean="0"/>
              <a:t>		Pirenei, Alpi, Carpazi, Balcani, Caucaso</a:t>
            </a:r>
          </a:p>
          <a:p>
            <a:pPr>
              <a:buNone/>
            </a:pPr>
            <a:r>
              <a:rPr lang="it-IT" dirty="0" smtClean="0"/>
              <a:t>		Appennini e Alpi </a:t>
            </a:r>
            <a:r>
              <a:rPr lang="it-IT" dirty="0" err="1" smtClean="0"/>
              <a:t>Dinariche</a:t>
            </a:r>
            <a:r>
              <a:rPr lang="it-IT" dirty="0" smtClean="0"/>
              <a:t>.</a:t>
            </a:r>
          </a:p>
          <a:p>
            <a:r>
              <a:rPr lang="it-IT" dirty="0" smtClean="0"/>
              <a:t>Sono montagne caratterizzate da cime elevate oltre i 2.000 metri e appuntite.</a:t>
            </a:r>
          </a:p>
          <a:p>
            <a:r>
              <a:rPr lang="it-IT" dirty="0" smtClean="0"/>
              <a:t>In queste Catene si trovano le vette più alte d’Europa: Monte Elbrus nel Caucaso (5642 </a:t>
            </a:r>
            <a:r>
              <a:rPr lang="it-IT" dirty="0" err="1" smtClean="0"/>
              <a:t>mt</a:t>
            </a:r>
            <a:r>
              <a:rPr lang="it-IT" dirty="0" smtClean="0"/>
              <a:t>) e Monte Bianco (4810 </a:t>
            </a:r>
            <a:r>
              <a:rPr lang="it-IT" dirty="0" err="1" smtClean="0"/>
              <a:t>mt</a:t>
            </a:r>
            <a:r>
              <a:rPr lang="it-IT" dirty="0" smtClean="0"/>
              <a:t>) nelle Alpi.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760</Words>
  <Application>Microsoft Office PowerPoint</Application>
  <PresentationFormat>Presentazione su schermo (4:3)</PresentationFormat>
  <Paragraphs>62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0" baseType="lpstr">
      <vt:lpstr>Tema di Office</vt:lpstr>
      <vt:lpstr>Il paesaggio montano</vt:lpstr>
      <vt:lpstr>Cos’è una montagna?</vt:lpstr>
      <vt:lpstr>LE CATENE MONTUOSE</vt:lpstr>
      <vt:lpstr>IL MASSICCIO DEL GRAN SASSO</vt:lpstr>
      <vt:lpstr>Elementi che costituiscono la montagna</vt:lpstr>
      <vt:lpstr>Crinale</vt:lpstr>
      <vt:lpstr>Orogenesi europea</vt:lpstr>
      <vt:lpstr>Montagne più antiche</vt:lpstr>
      <vt:lpstr>Montagne più giovani</vt:lpstr>
      <vt:lpstr>Le montagne italiane</vt:lpstr>
      <vt:lpstr>Ma Con Gran Pena Le Reti Cala Giu</vt:lpstr>
      <vt:lpstr>Profilo altimetrico delle Alpi</vt:lpstr>
      <vt:lpstr>Gli Appennini</vt:lpstr>
      <vt:lpstr>Profilo altimetrico degli Appennini</vt:lpstr>
      <vt:lpstr>LE COLLINE (sotto nella foto, colline toscane)</vt:lpstr>
      <vt:lpstr>LE COLLINE</vt:lpstr>
      <vt:lpstr>Le colline in Italia</vt:lpstr>
      <vt:lpstr>Le colline in Europa</vt:lpstr>
      <vt:lpstr>Diapositiva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paesaggio montano</dc:title>
  <dc:creator>Michela</dc:creator>
  <cp:lastModifiedBy>IC4</cp:lastModifiedBy>
  <cp:revision>9</cp:revision>
  <dcterms:created xsi:type="dcterms:W3CDTF">2014-01-13T08:31:57Z</dcterms:created>
  <dcterms:modified xsi:type="dcterms:W3CDTF">2014-01-14T07:47:03Z</dcterms:modified>
</cp:coreProperties>
</file>